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0" r:id="rId2"/>
    <p:sldMasterId id="2147483672" r:id="rId3"/>
    <p:sldMasterId id="2147483684" r:id="rId4"/>
  </p:sldMasterIdLst>
  <p:notesMasterIdLst>
    <p:notesMasterId r:id="rId27"/>
  </p:notesMasterIdLst>
  <p:sldIdLst>
    <p:sldId id="256" r:id="rId5"/>
    <p:sldId id="257" r:id="rId6"/>
    <p:sldId id="258" r:id="rId7"/>
    <p:sldId id="259" r:id="rId8"/>
    <p:sldId id="262" r:id="rId9"/>
    <p:sldId id="260" r:id="rId10"/>
    <p:sldId id="290" r:id="rId11"/>
    <p:sldId id="261" r:id="rId12"/>
    <p:sldId id="263" r:id="rId13"/>
    <p:sldId id="284" r:id="rId14"/>
    <p:sldId id="285" r:id="rId15"/>
    <p:sldId id="283" r:id="rId16"/>
    <p:sldId id="286" r:id="rId17"/>
    <p:sldId id="274" r:id="rId18"/>
    <p:sldId id="289" r:id="rId19"/>
    <p:sldId id="287" r:id="rId20"/>
    <p:sldId id="282" r:id="rId21"/>
    <p:sldId id="281" r:id="rId22"/>
    <p:sldId id="277" r:id="rId23"/>
    <p:sldId id="264" r:id="rId24"/>
    <p:sldId id="265" r:id="rId25"/>
    <p:sldId id="269" r:id="rId26"/>
  </p:sldIdLst>
  <p:sldSz cx="12192000" cy="6858000"/>
  <p:notesSz cx="6858000" cy="9144000"/>
  <p:embeddedFontLst>
    <p:embeddedFont>
      <p:font typeface="Arial Black" panose="020B0A04020102020204" pitchFamily="34" charset="0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MS Shell Dlg 2" panose="020B0604030504040204" pitchFamily="34" charset="0"/>
      <p:regular r:id="rId33"/>
      <p:bold r:id="rId34"/>
    </p:embeddedFont>
    <p:embeddedFont>
      <p:font typeface="Roboto" panose="02010600030101010101" charset="0"/>
      <p:regular r:id="rId35"/>
      <p:bold r:id="rId36"/>
      <p:italic r:id="rId37"/>
      <p:boldItalic r:id="rId38"/>
    </p:embeddedFont>
    <p:embeddedFont>
      <p:font typeface="Roboto Medium" panose="02010600030101010101" charset="0"/>
      <p:regular r:id="rId39"/>
      <p:bold r:id="rId40"/>
      <p:italic r:id="rId41"/>
      <p:boldItalic r:id="rId42"/>
    </p:embeddedFont>
    <p:embeddedFont>
      <p:font typeface="Roboto Thin" panose="02010600030101010101" charset="0"/>
      <p:regular r:id="rId43"/>
      <p:bold r:id="rId44"/>
      <p:italic r:id="rId45"/>
      <p:boldItalic r:id="rId46"/>
    </p:embeddedFont>
    <p:embeddedFont>
      <p:font typeface="Wingdings 3" panose="05040102010807070707" pitchFamily="18" charset="2"/>
      <p:regular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8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2.fntdata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6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6424c01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6424c01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4378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6424c01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6424c01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09046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6424c01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6424c01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6424c01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6424c01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9342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109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455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147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7149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2916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067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8587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215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4874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45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240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3179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3618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420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3949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194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2402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7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932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580047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53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74512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5595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5134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842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4160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0552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98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2613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384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89485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72544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926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904762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246025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308716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5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5.xml"/><Relationship Id="rId1" Type="http://schemas.openxmlformats.org/officeDocument/2006/relationships/themeOverride" Target="../theme/themeOverride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5.xml"/><Relationship Id="rId1" Type="http://schemas.openxmlformats.org/officeDocument/2006/relationships/themeOverride" Target="../theme/themeOverride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4.xml"/><Relationship Id="rId1" Type="http://schemas.openxmlformats.org/officeDocument/2006/relationships/themeOverride" Target="../theme/themeOverr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4.xml"/><Relationship Id="rId1" Type="http://schemas.openxmlformats.org/officeDocument/2006/relationships/themeOverride" Target="../theme/themeOverr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pic>
        <p:nvPicPr>
          <p:cNvPr id="86" name="Google Shape;86;p13" descr="Image result for twitter pyth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721" y="0"/>
            <a:ext cx="122017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/>
        </p:nvSpPr>
        <p:spPr>
          <a:xfrm>
            <a:off x="-40420" y="-31799"/>
            <a:ext cx="3128840" cy="178510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5400" b="1" spc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Black" panose="020B0A04020102020204" pitchFamily="34" charset="0"/>
                <a:sym typeface="Calibri"/>
              </a:rPr>
              <a:t>Mapping</a:t>
            </a:r>
          </a:p>
          <a:p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Black" panose="020B0A04020102020204" pitchFamily="34" charset="0"/>
                <a:sym typeface="Calibri"/>
              </a:rPr>
              <a:t> Real-Time Tweets</a:t>
            </a:r>
            <a:endParaRPr sz="2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Black" panose="020B0A04020102020204" pitchFamily="34" charset="0"/>
                <a:sym typeface="Calibri"/>
              </a:rPr>
              <a:t>For Sensing &amp; </a:t>
            </a:r>
            <a:endParaRPr sz="2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Black" panose="020B0A04020102020204" pitchFamily="34" charset="0"/>
                <a:sym typeface="Calibri"/>
              </a:rPr>
              <a:t>Proactive Response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147;p20">
            <a:extLst>
              <a:ext uri="{FF2B5EF4-FFF2-40B4-BE49-F238E27FC236}">
                <a16:creationId xmlns:a16="http://schemas.microsoft.com/office/drawing/2014/main" id="{92FA59B7-8B7D-446E-AE27-3627BF47324E}"/>
              </a:ext>
            </a:extLst>
          </p:cNvPr>
          <p:cNvSpPr/>
          <p:nvPr/>
        </p:nvSpPr>
        <p:spPr>
          <a:xfrm>
            <a:off x="5373799" y="3118181"/>
            <a:ext cx="5893641" cy="173511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20"/>
          <p:cNvGrpSpPr/>
          <p:nvPr/>
        </p:nvGrpSpPr>
        <p:grpSpPr>
          <a:xfrm>
            <a:off x="1019570" y="3121029"/>
            <a:ext cx="9699230" cy="1735451"/>
            <a:chOff x="1593000" y="2322568"/>
            <a:chExt cx="5766050" cy="643482"/>
          </a:xfrm>
        </p:grpSpPr>
        <p:sp>
          <p:nvSpPr>
            <p:cNvPr id="148" name="Google Shape;148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228600" lvl="0" indent="-5080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180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Extracting tweet geographic coordinates with </a:t>
              </a:r>
              <a:r>
                <a:rPr lang="en-US" sz="1800" dirty="0" err="1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tweepy</a:t>
              </a:r>
              <a:endParaRPr sz="18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5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609600" lvl="0" indent="-3746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100"/>
                <a:buFont typeface="Roboto"/>
                <a:buChar char="●"/>
              </a:pPr>
              <a:endParaRPr sz="11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4" name="Google Shape;154;p20"/>
          <p:cNvSpPr txBox="1"/>
          <p:nvPr/>
        </p:nvSpPr>
        <p:spPr>
          <a:xfrm>
            <a:off x="1019570" y="1533809"/>
            <a:ext cx="10515600" cy="856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4488" fontAlgn="base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Use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tweepy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module and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arcpy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to mine and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analyse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a live stream of tweets</a:t>
            </a:r>
            <a:endParaRPr sz="2300" kern="1200" dirty="0">
              <a:solidFill>
                <a:schemeClr val="tx1"/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55" name="Google Shape;155;p20"/>
          <p:cNvSpPr txBox="1">
            <a:spLocks noGrp="1"/>
          </p:cNvSpPr>
          <p:nvPr>
            <p:ph type="title"/>
          </p:nvPr>
        </p:nvSpPr>
        <p:spPr>
          <a:xfrm>
            <a:off x="1019570" y="1374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4400"/>
              <a:buFont typeface="Calibri"/>
            </a:pPr>
            <a:r>
              <a:rPr lang="en-US" dirty="0"/>
              <a:t>		</a:t>
            </a:r>
            <a:br>
              <a:rPr lang="en-US" dirty="0"/>
            </a:br>
            <a:r>
              <a:rPr lang="en-US" dirty="0"/>
              <a:t>		Methodology</a:t>
            </a:r>
            <a:endParaRPr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0EB454-51C7-491B-96E0-F6B697CE420C}"/>
              </a:ext>
            </a:extLst>
          </p:cNvPr>
          <p:cNvSpPr/>
          <p:nvPr/>
        </p:nvSpPr>
        <p:spPr>
          <a:xfrm>
            <a:off x="5892103" y="3081525"/>
            <a:ext cx="5241082" cy="1771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Install </a:t>
            </a:r>
            <a:r>
              <a:rPr lang="en-US" sz="1600" dirty="0" err="1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Tweepy</a:t>
            </a:r>
            <a:endParaRPr lang="en-US" sz="1600" dirty="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Create  Twitter Application</a:t>
            </a:r>
          </a:p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Create </a:t>
            </a:r>
            <a:r>
              <a:rPr lang="en-US" sz="1600" dirty="0" err="1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SpatialReference</a:t>
            </a: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 to retrieve coordinates of tweets</a:t>
            </a:r>
          </a:p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Collect the location of tweets under the hashtag into the existing geodatabase</a:t>
            </a:r>
          </a:p>
        </p:txBody>
      </p:sp>
    </p:spTree>
    <p:extLst>
      <p:ext uri="{BB962C8B-B14F-4D97-AF65-F5344CB8AC3E}">
        <p14:creationId xmlns:p14="http://schemas.microsoft.com/office/powerpoint/2010/main" val="3078459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147;p20">
            <a:extLst>
              <a:ext uri="{FF2B5EF4-FFF2-40B4-BE49-F238E27FC236}">
                <a16:creationId xmlns:a16="http://schemas.microsoft.com/office/drawing/2014/main" id="{92FA59B7-8B7D-446E-AE27-3627BF47324E}"/>
              </a:ext>
            </a:extLst>
          </p:cNvPr>
          <p:cNvSpPr/>
          <p:nvPr/>
        </p:nvSpPr>
        <p:spPr>
          <a:xfrm>
            <a:off x="5373799" y="3118181"/>
            <a:ext cx="5893641" cy="173511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20"/>
          <p:cNvGrpSpPr/>
          <p:nvPr/>
        </p:nvGrpSpPr>
        <p:grpSpPr>
          <a:xfrm>
            <a:off x="1019570" y="3121029"/>
            <a:ext cx="9699230" cy="1735451"/>
            <a:chOff x="1593000" y="2322568"/>
            <a:chExt cx="5766050" cy="643482"/>
          </a:xfrm>
        </p:grpSpPr>
        <p:sp>
          <p:nvSpPr>
            <p:cNvPr id="148" name="Google Shape;148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lvl="0" algn="ctr">
                <a:lnSpc>
                  <a:spcPct val="115000"/>
                </a:lnSpc>
              </a:pPr>
              <a:r>
                <a:rPr lang="en-US" sz="180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Creating the kernel density map </a:t>
              </a:r>
              <a:endParaRPr lang="en-US" sz="18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dirty="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500" dirty="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609600" lvl="0" indent="-3746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100"/>
                <a:buFont typeface="Roboto"/>
                <a:buChar char="●"/>
              </a:pPr>
              <a:endParaRPr sz="11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4" name="Google Shape;154;p20"/>
          <p:cNvSpPr txBox="1"/>
          <p:nvPr/>
        </p:nvSpPr>
        <p:spPr>
          <a:xfrm>
            <a:off x="1019570" y="1533809"/>
            <a:ext cx="10515600" cy="856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4488" fontAlgn="base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Use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tweepy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module and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arcpy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to mine and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analyse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a live stream of tweets</a:t>
            </a:r>
            <a:endParaRPr sz="2300" kern="1200" dirty="0">
              <a:solidFill>
                <a:schemeClr val="tx1"/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55" name="Google Shape;155;p20"/>
          <p:cNvSpPr txBox="1">
            <a:spLocks noGrp="1"/>
          </p:cNvSpPr>
          <p:nvPr>
            <p:ph type="title"/>
          </p:nvPr>
        </p:nvSpPr>
        <p:spPr>
          <a:xfrm>
            <a:off x="1019570" y="1374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4400"/>
              <a:buFont typeface="Calibri"/>
            </a:pPr>
            <a:r>
              <a:rPr lang="en-US" dirty="0"/>
              <a:t>		</a:t>
            </a:r>
            <a:br>
              <a:rPr lang="en-US" dirty="0"/>
            </a:br>
            <a:r>
              <a:rPr lang="en-US" dirty="0"/>
              <a:t>		Methodology</a:t>
            </a:r>
            <a:endParaRPr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0EB454-51C7-491B-96E0-F6B697CE420C}"/>
              </a:ext>
            </a:extLst>
          </p:cNvPr>
          <p:cNvSpPr/>
          <p:nvPr/>
        </p:nvSpPr>
        <p:spPr>
          <a:xfrm>
            <a:off x="5582555" y="3107082"/>
            <a:ext cx="6058815" cy="1771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Add Tweets feature class from geodatabase as a layer</a:t>
            </a:r>
          </a:p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Select a shapefile that users want to link points with</a:t>
            </a:r>
          </a:p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Use Spatial Join to Join the Tweets point with the shapefile</a:t>
            </a:r>
          </a:p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Use </a:t>
            </a:r>
            <a:r>
              <a:rPr lang="en-US" sz="1600" dirty="0" err="1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Arcmap’s</a:t>
            </a: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 Kernel Density Tool to create the points’ kernel density</a:t>
            </a:r>
          </a:p>
        </p:txBody>
      </p:sp>
    </p:spTree>
    <p:extLst>
      <p:ext uri="{BB962C8B-B14F-4D97-AF65-F5344CB8AC3E}">
        <p14:creationId xmlns:p14="http://schemas.microsoft.com/office/powerpoint/2010/main" val="1049167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350B3C-FE92-4E25-B7F6-9983BA1824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03" t="2536" r="6360" b="8765"/>
          <a:stretch/>
        </p:blipFill>
        <p:spPr>
          <a:xfrm>
            <a:off x="383462" y="575187"/>
            <a:ext cx="7433187" cy="5707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51A4629-B6D5-4887-977A-168238CBF417}"/>
              </a:ext>
            </a:extLst>
          </p:cNvPr>
          <p:cNvSpPr txBox="1"/>
          <p:nvPr/>
        </p:nvSpPr>
        <p:spPr>
          <a:xfrm>
            <a:off x="7964129" y="1035002"/>
            <a:ext cx="2920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1. NPC Area District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051E16-99F4-47CE-A6AF-AE5FBC314782}"/>
              </a:ext>
            </a:extLst>
          </p:cNvPr>
          <p:cNvSpPr txBox="1"/>
          <p:nvPr/>
        </p:nvSpPr>
        <p:spPr>
          <a:xfrm>
            <a:off x="530942" y="6282813"/>
            <a:ext cx="21739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Data source: data.gov.sg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E122FD-0951-4088-8C5A-EA16A4F76D53}"/>
              </a:ext>
            </a:extLst>
          </p:cNvPr>
          <p:cNvSpPr txBox="1"/>
          <p:nvPr/>
        </p:nvSpPr>
        <p:spPr>
          <a:xfrm>
            <a:off x="8082116" y="1494817"/>
            <a:ext cx="4109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/>
                </a:solidFill>
              </a:rPr>
              <a:t>Neighourhood</a:t>
            </a:r>
            <a:r>
              <a:rPr lang="en-US" sz="2400" dirty="0">
                <a:solidFill>
                  <a:schemeClr val="tx1"/>
                </a:solidFill>
              </a:rPr>
              <a:t> Police Centre</a:t>
            </a:r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364BB548-27A1-4CB0-A550-02F9B1736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4129" y="3082410"/>
            <a:ext cx="4109884" cy="3023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0570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147;p20">
            <a:extLst>
              <a:ext uri="{FF2B5EF4-FFF2-40B4-BE49-F238E27FC236}">
                <a16:creationId xmlns:a16="http://schemas.microsoft.com/office/drawing/2014/main" id="{92FA59B7-8B7D-446E-AE27-3627BF47324E}"/>
              </a:ext>
            </a:extLst>
          </p:cNvPr>
          <p:cNvSpPr/>
          <p:nvPr/>
        </p:nvSpPr>
        <p:spPr>
          <a:xfrm>
            <a:off x="5373799" y="3118181"/>
            <a:ext cx="5893641" cy="173511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20"/>
          <p:cNvGrpSpPr/>
          <p:nvPr/>
        </p:nvGrpSpPr>
        <p:grpSpPr>
          <a:xfrm>
            <a:off x="1019570" y="3121029"/>
            <a:ext cx="9699230" cy="1735451"/>
            <a:chOff x="1593000" y="2322568"/>
            <a:chExt cx="5766050" cy="643482"/>
          </a:xfrm>
        </p:grpSpPr>
        <p:sp>
          <p:nvSpPr>
            <p:cNvPr id="148" name="Google Shape;148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2379763" y="2445672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lvl="0" algn="ctr">
                <a:lnSpc>
                  <a:spcPct val="115000"/>
                </a:lnSpc>
              </a:pPr>
              <a:r>
                <a:rPr lang="en-US" sz="180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Building a tool/model to automate linking incident and hotspot layers to respective response units</a:t>
              </a:r>
              <a:endParaRPr lang="en-US" sz="18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dirty="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500" dirty="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609600" lvl="0" indent="-3746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100"/>
                <a:buFont typeface="Roboto"/>
                <a:buChar char="●"/>
              </a:pPr>
              <a:endParaRPr sz="11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4" name="Google Shape;154;p20"/>
          <p:cNvSpPr txBox="1"/>
          <p:nvPr/>
        </p:nvSpPr>
        <p:spPr>
          <a:xfrm>
            <a:off x="1019570" y="1533809"/>
            <a:ext cx="10515600" cy="856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4488" fontAlgn="base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Use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tweepy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module and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arcpy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to mine and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analyse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a live stream of tweets</a:t>
            </a:r>
            <a:endParaRPr sz="2300" kern="1200" dirty="0">
              <a:solidFill>
                <a:schemeClr val="tx1"/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55" name="Google Shape;155;p20"/>
          <p:cNvSpPr txBox="1">
            <a:spLocks noGrp="1"/>
          </p:cNvSpPr>
          <p:nvPr>
            <p:ph type="title"/>
          </p:nvPr>
        </p:nvSpPr>
        <p:spPr>
          <a:xfrm>
            <a:off x="1019570" y="1374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4400"/>
              <a:buFont typeface="Calibri"/>
            </a:pPr>
            <a:r>
              <a:rPr lang="en-US" dirty="0"/>
              <a:t>		</a:t>
            </a:r>
            <a:br>
              <a:rPr lang="en-US" dirty="0"/>
            </a:br>
            <a:r>
              <a:rPr lang="en-US" dirty="0"/>
              <a:t>		Methodology</a:t>
            </a:r>
            <a:endParaRPr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0EB454-51C7-491B-96E0-F6B697CE420C}"/>
              </a:ext>
            </a:extLst>
          </p:cNvPr>
          <p:cNvSpPr/>
          <p:nvPr/>
        </p:nvSpPr>
        <p:spPr>
          <a:xfrm>
            <a:off x="5645294" y="3461698"/>
            <a:ext cx="5684885" cy="1205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Select the areas in the shapefile that have tweets located</a:t>
            </a:r>
          </a:p>
          <a:p>
            <a:pPr marL="609600" lvl="0" indent="-374650">
              <a:lnSpc>
                <a:spcPct val="115000"/>
              </a:lnSpc>
              <a:buClr>
                <a:srgbClr val="A72A1E"/>
              </a:buClr>
              <a:buSzPts val="1100"/>
              <a:buFont typeface="Roboto"/>
              <a:buChar char="●"/>
            </a:pPr>
            <a:r>
              <a:rPr lang="en-US" sz="16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Use extract by mask to extract the areas from Kernel Density Map</a:t>
            </a:r>
          </a:p>
        </p:txBody>
      </p:sp>
    </p:spTree>
    <p:extLst>
      <p:ext uri="{BB962C8B-B14F-4D97-AF65-F5344CB8AC3E}">
        <p14:creationId xmlns:p14="http://schemas.microsoft.com/office/powerpoint/2010/main" val="617515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326965-0915-4055-9EF3-2A63D38C0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485" y="928850"/>
            <a:ext cx="3318667" cy="18776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03AC27-2B38-4958-AE6A-D38D7A8CB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55" y="3463141"/>
            <a:ext cx="3497251" cy="21748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94D8E1-EB14-4B6B-93A2-B3D31E2EE836}"/>
              </a:ext>
            </a:extLst>
          </p:cNvPr>
          <p:cNvSpPr txBox="1"/>
          <p:nvPr/>
        </p:nvSpPr>
        <p:spPr>
          <a:xfrm>
            <a:off x="2607995" y="2529518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 dirty="0"/>
              <a:t>POINTS</a:t>
            </a:r>
            <a:endParaRPr lang="zh-CN" altLang="en-US" sz="1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EB6C6E-F1BF-4FB4-ADE0-0858A4A81EE5}"/>
              </a:ext>
            </a:extLst>
          </p:cNvPr>
          <p:cNvSpPr txBox="1"/>
          <p:nvPr/>
        </p:nvSpPr>
        <p:spPr>
          <a:xfrm>
            <a:off x="2375559" y="5248390"/>
            <a:ext cx="1223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/>
              <a:t>BOUNDARY</a:t>
            </a:r>
            <a:endParaRPr lang="zh-CN" altLang="en-US" sz="12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A05B85B-189E-45B4-85B0-DC6926DC18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9499" y="2315888"/>
            <a:ext cx="3450581" cy="203173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853A419-CD0D-405C-9215-49161A4A4ED2}"/>
              </a:ext>
            </a:extLst>
          </p:cNvPr>
          <p:cNvCxnSpPr>
            <a:cxnSpLocks/>
          </p:cNvCxnSpPr>
          <p:nvPr/>
        </p:nvCxnSpPr>
        <p:spPr>
          <a:xfrm>
            <a:off x="3450746" y="2611933"/>
            <a:ext cx="630924" cy="8170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AF8A727-887C-44BB-A862-C2EDB580A470}"/>
              </a:ext>
            </a:extLst>
          </p:cNvPr>
          <p:cNvCxnSpPr>
            <a:cxnSpLocks/>
          </p:cNvCxnSpPr>
          <p:nvPr/>
        </p:nvCxnSpPr>
        <p:spPr>
          <a:xfrm flipV="1">
            <a:off x="3439094" y="3429001"/>
            <a:ext cx="635950" cy="91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1E0312E-3A22-4A8B-AFCB-32B90098920F}"/>
              </a:ext>
            </a:extLst>
          </p:cNvPr>
          <p:cNvCxnSpPr>
            <a:cxnSpLocks/>
          </p:cNvCxnSpPr>
          <p:nvPr/>
        </p:nvCxnSpPr>
        <p:spPr>
          <a:xfrm>
            <a:off x="4081670" y="3429000"/>
            <a:ext cx="27167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A70FA9B6-74FC-4687-8B0E-A775C18D3F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7626" y="2152160"/>
            <a:ext cx="3931742" cy="2406589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5C41019-6C1A-4758-85AA-1848D3C64ECF}"/>
              </a:ext>
            </a:extLst>
          </p:cNvPr>
          <p:cNvCxnSpPr/>
          <p:nvPr/>
        </p:nvCxnSpPr>
        <p:spPr>
          <a:xfrm>
            <a:off x="7511016" y="3429000"/>
            <a:ext cx="63907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3BADFA93-D462-4C67-B641-8C59EB162A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19500" y="4550580"/>
            <a:ext cx="2092322" cy="20555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EFE50C6-D201-46A7-8DC3-211D15823C3E}"/>
              </a:ext>
            </a:extLst>
          </p:cNvPr>
          <p:cNvSpPr/>
          <p:nvPr/>
        </p:nvSpPr>
        <p:spPr>
          <a:xfrm>
            <a:off x="9933497" y="3578087"/>
            <a:ext cx="774260" cy="72887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4A2667-FCEB-40B2-8052-D64B335CDFA9}"/>
              </a:ext>
            </a:extLst>
          </p:cNvPr>
          <p:cNvCxnSpPr>
            <a:stCxn id="25" idx="1"/>
          </p:cNvCxnSpPr>
          <p:nvPr/>
        </p:nvCxnSpPr>
        <p:spPr>
          <a:xfrm flipH="1">
            <a:off x="9419500" y="3942522"/>
            <a:ext cx="513997" cy="616227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DB4E2F4-6307-4C31-8C98-56E04B884A3B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10707757" y="3942522"/>
            <a:ext cx="804065" cy="6080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2AB684B-962E-43C9-B2E7-FA3F89EE0322}"/>
              </a:ext>
            </a:extLst>
          </p:cNvPr>
          <p:cNvSpPr txBox="1"/>
          <p:nvPr/>
        </p:nvSpPr>
        <p:spPr>
          <a:xfrm>
            <a:off x="4565782" y="4420248"/>
            <a:ext cx="2791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highlight>
                  <a:srgbClr val="C0C0C0"/>
                </a:highlight>
              </a:rPr>
              <a:t>SELECT </a:t>
            </a:r>
          </a:p>
          <a:p>
            <a:r>
              <a:rPr lang="en-US" altLang="zh-CN" sz="1200" b="1" dirty="0"/>
              <a:t>the area that have points located</a:t>
            </a:r>
            <a:endParaRPr lang="zh-CN" altLang="en-US" sz="12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46E167-AC3F-447E-BDD1-EFE7FE07D848}"/>
              </a:ext>
            </a:extLst>
          </p:cNvPr>
          <p:cNvSpPr txBox="1"/>
          <p:nvPr/>
        </p:nvSpPr>
        <p:spPr>
          <a:xfrm>
            <a:off x="7832066" y="4420249"/>
            <a:ext cx="2791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highlight>
                  <a:srgbClr val="C0C0C0"/>
                </a:highlight>
              </a:rPr>
              <a:t>CUSTOMIZE</a:t>
            </a:r>
          </a:p>
          <a:p>
            <a:r>
              <a:rPr lang="en-US" altLang="zh-CN" sz="1200" b="1" dirty="0"/>
              <a:t>Kernel Density Map</a:t>
            </a:r>
            <a:endParaRPr lang="zh-CN" altLang="en-US" sz="1200" b="1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0DA2F6B-E9BB-4940-B2A2-4F78685CFA93}"/>
              </a:ext>
            </a:extLst>
          </p:cNvPr>
          <p:cNvGrpSpPr/>
          <p:nvPr/>
        </p:nvGrpSpPr>
        <p:grpSpPr>
          <a:xfrm>
            <a:off x="9610685" y="427993"/>
            <a:ext cx="1835836" cy="801187"/>
            <a:chOff x="1590261" y="2716696"/>
            <a:chExt cx="2544417" cy="1325563"/>
          </a:xfrm>
          <a:solidFill>
            <a:srgbClr val="FFC000"/>
          </a:solidFill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AC6864C7-E7A4-444A-A23E-A90BB807CA90}"/>
                </a:ext>
              </a:extLst>
            </p:cNvPr>
            <p:cNvSpPr/>
            <p:nvPr/>
          </p:nvSpPr>
          <p:spPr>
            <a:xfrm>
              <a:off x="1590261" y="2716696"/>
              <a:ext cx="2544417" cy="1325563"/>
            </a:xfrm>
            <a:prstGeom prst="roundRect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00E52ED-27E8-4ED3-9A7A-DD2E58CC389D}"/>
                </a:ext>
              </a:extLst>
            </p:cNvPr>
            <p:cNvSpPr txBox="1"/>
            <p:nvPr/>
          </p:nvSpPr>
          <p:spPr>
            <a:xfrm>
              <a:off x="1964636" y="3013070"/>
              <a:ext cx="2027583" cy="6619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Work 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6581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A942E-ADC6-4029-B406-7FA35FE00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1F2C07-F584-4E3A-A159-993AF6EF4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166E2A-C4DC-409C-BCB2-7076F1DBD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50" y="0"/>
            <a:ext cx="103030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12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1F2B0-E2CD-41A6-99A4-5B47AC33C4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FBD6E2-AB56-4BDE-B232-6929CCBB6809}"/>
              </a:ext>
            </a:extLst>
          </p:cNvPr>
          <p:cNvSpPr/>
          <p:nvPr/>
        </p:nvSpPr>
        <p:spPr>
          <a:xfrm>
            <a:off x="5971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 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AE078F-CC95-4B3A-B84D-F272FEC7E216}"/>
              </a:ext>
            </a:extLst>
          </p:cNvPr>
          <p:cNvSpPr/>
          <p:nvPr/>
        </p:nvSpPr>
        <p:spPr>
          <a:xfrm>
            <a:off x="5971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526095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25;p19">
            <a:extLst>
              <a:ext uri="{FF2B5EF4-FFF2-40B4-BE49-F238E27FC236}">
                <a16:creationId xmlns:a16="http://schemas.microsoft.com/office/drawing/2014/main" id="{3CD0E972-B873-4956-9450-03E124CF52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062188" y="1570380"/>
            <a:ext cx="3395870" cy="1630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Char char="•"/>
            </a:pPr>
            <a:r>
              <a:rPr lang="en-US" sz="2380" dirty="0">
                <a:solidFill>
                  <a:schemeClr val="tx1"/>
                </a:solidFill>
              </a:rPr>
              <a:t>Geolocated tweets are mapped in selected NPC areas showing the distribution of tweets across Singapore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</a:pPr>
            <a:endParaRPr lang="en-US" altLang="zh-CN" sz="238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0A84D8-89E2-4056-A18D-EF392140C8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459"/>
          <a:stretch/>
        </p:blipFill>
        <p:spPr>
          <a:xfrm>
            <a:off x="0" y="1100356"/>
            <a:ext cx="7303408" cy="463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894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096766-B050-4F3B-B026-0F5AC1685F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470"/>
          <a:stretch/>
        </p:blipFill>
        <p:spPr>
          <a:xfrm>
            <a:off x="4" y="1113607"/>
            <a:ext cx="7219019" cy="4630784"/>
          </a:xfrm>
          <a:prstGeom prst="rect">
            <a:avLst/>
          </a:prstGeom>
        </p:spPr>
      </p:pic>
      <p:sp>
        <p:nvSpPr>
          <p:cNvPr id="24" name="Google Shape;125;p19">
            <a:extLst>
              <a:ext uri="{FF2B5EF4-FFF2-40B4-BE49-F238E27FC236}">
                <a16:creationId xmlns:a16="http://schemas.microsoft.com/office/drawing/2014/main" id="{3CD0E972-B873-4956-9450-03E124CF52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062188" y="1577006"/>
            <a:ext cx="3395870" cy="1630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Char char="•"/>
            </a:pPr>
            <a:r>
              <a:rPr lang="en-US" sz="2380" dirty="0">
                <a:solidFill>
                  <a:schemeClr val="tx1"/>
                </a:solidFill>
              </a:rPr>
              <a:t>Narrows down to areas where tweets are more clustered</a:t>
            </a:r>
          </a:p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Char char="•"/>
            </a:pPr>
            <a:endParaRPr lang="en-US" altLang="zh-CN" sz="2380" dirty="0">
              <a:solidFill>
                <a:schemeClr val="tx1"/>
              </a:solidFill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Char char="•"/>
            </a:pPr>
            <a:r>
              <a:rPr lang="en-US" altLang="zh-CN" sz="2380" dirty="0">
                <a:solidFill>
                  <a:schemeClr val="tx1"/>
                </a:solidFill>
              </a:rPr>
              <a:t>Facilitates resource allocation</a:t>
            </a:r>
          </a:p>
        </p:txBody>
      </p:sp>
    </p:spTree>
    <p:extLst>
      <p:ext uri="{BB962C8B-B14F-4D97-AF65-F5344CB8AC3E}">
        <p14:creationId xmlns:p14="http://schemas.microsoft.com/office/powerpoint/2010/main" val="38874105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096766-B050-4F3B-B026-0F5AC1685F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470"/>
          <a:stretch/>
        </p:blipFill>
        <p:spPr>
          <a:xfrm>
            <a:off x="0" y="1113608"/>
            <a:ext cx="7219019" cy="46307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889911-E3ED-4E90-A19A-FFADC6337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728" y="4864830"/>
            <a:ext cx="1752238" cy="17591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EA32C6-E141-4C12-8E21-8269796D3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7519" y="1570380"/>
            <a:ext cx="1582999" cy="16300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1FDF4F1-2972-4760-BA86-E920610D5D5B}"/>
              </a:ext>
            </a:extLst>
          </p:cNvPr>
          <p:cNvSpPr/>
          <p:nvPr/>
        </p:nvSpPr>
        <p:spPr>
          <a:xfrm>
            <a:off x="3664226" y="3949148"/>
            <a:ext cx="602974" cy="58309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4E60937-2CB3-4FD0-9424-9A0B560C4F95}"/>
              </a:ext>
            </a:extLst>
          </p:cNvPr>
          <p:cNvCxnSpPr>
            <a:stCxn id="10" idx="1"/>
          </p:cNvCxnSpPr>
          <p:nvPr/>
        </p:nvCxnSpPr>
        <p:spPr>
          <a:xfrm flipH="1">
            <a:off x="1845728" y="4240696"/>
            <a:ext cx="1818498" cy="62413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BC4D71B-1576-454D-9038-E14A867CBC96}"/>
              </a:ext>
            </a:extLst>
          </p:cNvPr>
          <p:cNvCxnSpPr>
            <a:stCxn id="10" idx="3"/>
          </p:cNvCxnSpPr>
          <p:nvPr/>
        </p:nvCxnSpPr>
        <p:spPr>
          <a:xfrm flipH="1">
            <a:off x="3597966" y="4240696"/>
            <a:ext cx="669234" cy="62413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DFCFA045-2104-4880-934B-2EC4E8DC0F25}"/>
              </a:ext>
            </a:extLst>
          </p:cNvPr>
          <p:cNvSpPr/>
          <p:nvPr/>
        </p:nvSpPr>
        <p:spPr>
          <a:xfrm>
            <a:off x="3965713" y="2975113"/>
            <a:ext cx="546652" cy="53008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A84BF8-E704-4565-8000-2264EB381946}"/>
              </a:ext>
            </a:extLst>
          </p:cNvPr>
          <p:cNvCxnSpPr>
            <a:cxnSpLocks/>
            <a:endCxn id="15" idx="0"/>
          </p:cNvCxnSpPr>
          <p:nvPr/>
        </p:nvCxnSpPr>
        <p:spPr>
          <a:xfrm flipH="1">
            <a:off x="4239039" y="1570380"/>
            <a:ext cx="2188480" cy="140473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28BECB0-0B9D-43A1-920D-F23A596C5591}"/>
              </a:ext>
            </a:extLst>
          </p:cNvPr>
          <p:cNvCxnSpPr>
            <a:cxnSpLocks/>
            <a:stCxn id="9" idx="2"/>
            <a:endCxn id="15" idx="2"/>
          </p:cNvCxnSpPr>
          <p:nvPr/>
        </p:nvCxnSpPr>
        <p:spPr>
          <a:xfrm flipH="1">
            <a:off x="4239039" y="3200400"/>
            <a:ext cx="2979980" cy="30480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125;p19">
            <a:extLst>
              <a:ext uri="{FF2B5EF4-FFF2-40B4-BE49-F238E27FC236}">
                <a16:creationId xmlns:a16="http://schemas.microsoft.com/office/drawing/2014/main" id="{3CD0E972-B873-4956-9450-03E124CF52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062188" y="1570380"/>
            <a:ext cx="3395870" cy="1630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Char char="•"/>
            </a:pPr>
            <a:r>
              <a:rPr lang="en-US" sz="2380" dirty="0">
                <a:solidFill>
                  <a:schemeClr val="tx1"/>
                </a:solidFill>
              </a:rPr>
              <a:t>WHY does this “single” point show a higher kernel density than other single points?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</a:pPr>
            <a:endParaRPr lang="en-US" altLang="zh-CN" sz="238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81B9B7-297F-4A6B-8DB7-23ADE504A470}"/>
              </a:ext>
            </a:extLst>
          </p:cNvPr>
          <p:cNvSpPr txBox="1"/>
          <p:nvPr/>
        </p:nvSpPr>
        <p:spPr>
          <a:xfrm>
            <a:off x="8010518" y="3240156"/>
            <a:ext cx="3604591" cy="3029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80000"/>
              </a:lnSpc>
              <a:buClr>
                <a:schemeClr val="dk1"/>
              </a:buClr>
              <a:buSzPts val="2380"/>
              <a:buFont typeface="Arial"/>
              <a:buChar char="•"/>
            </a:pPr>
            <a:r>
              <a:rPr lang="en-US" altLang="zh-CN" sz="2380" dirty="0">
                <a:solidFill>
                  <a:schemeClr val="accent1"/>
                </a:solidFill>
                <a:latin typeface="Calibri"/>
                <a:cs typeface="Calibri"/>
                <a:sym typeface="Calibri"/>
              </a:rPr>
              <a:t>The point represents multiple tweets at a single point either by one or many persons. Without doing kernel density analysis, these tweets at the same location would have appeared as a single tweet</a:t>
            </a:r>
            <a:endParaRPr lang="zh-CN" altLang="en-US" sz="2380" dirty="0">
              <a:solidFill>
                <a:schemeClr val="accent1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7624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SCOPE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fontAlgn="base"/>
            <a:r>
              <a:rPr lang="en-US" sz="2400" dirty="0"/>
              <a:t>Introduction</a:t>
            </a:r>
            <a:endParaRPr sz="2400" dirty="0"/>
          </a:p>
          <a:p>
            <a:pPr lvl="0" fontAlgn="base"/>
            <a:r>
              <a:rPr lang="en-US" sz="2400" dirty="0"/>
              <a:t>What is the problem we are trying to solve</a:t>
            </a:r>
            <a:endParaRPr sz="2400" dirty="0"/>
          </a:p>
          <a:p>
            <a:pPr lvl="0" fontAlgn="base"/>
            <a:r>
              <a:rPr lang="en-US" sz="2400" dirty="0"/>
              <a:t>How are we going to solve it</a:t>
            </a:r>
            <a:endParaRPr sz="2400" dirty="0"/>
          </a:p>
          <a:p>
            <a:pPr lvl="0" fontAlgn="base"/>
            <a:r>
              <a:rPr lang="en-US" sz="2400" dirty="0"/>
              <a:t>Why are we doing this</a:t>
            </a:r>
            <a:endParaRPr sz="2400" dirty="0"/>
          </a:p>
          <a:p>
            <a:pPr lvl="0" fontAlgn="base"/>
            <a:r>
              <a:rPr lang="en-US" sz="2400" dirty="0"/>
              <a:t>Method</a:t>
            </a:r>
            <a:endParaRPr sz="2400" dirty="0"/>
          </a:p>
          <a:p>
            <a:pPr lvl="0" fontAlgn="base"/>
            <a:r>
              <a:rPr lang="en-US" sz="2400" dirty="0"/>
              <a:t>Limitations/challenges</a:t>
            </a:r>
            <a:endParaRPr sz="2400" dirty="0"/>
          </a:p>
          <a:p>
            <a:pPr lvl="0" fontAlgn="base"/>
            <a:r>
              <a:rPr lang="en-US" sz="2400" dirty="0"/>
              <a:t>Future enhancements</a:t>
            </a:r>
            <a:endParaRPr sz="240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Limitations</a:t>
            </a:r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idx="1"/>
          </p:nvPr>
        </p:nvSpPr>
        <p:spPr>
          <a:xfrm>
            <a:off x="1151249" y="1732885"/>
            <a:ext cx="9530649" cy="322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fontAlgn="base"/>
            <a:r>
              <a:rPr lang="en-US" dirty="0"/>
              <a:t>The number of tweets collected is small and therefore may not be representative</a:t>
            </a:r>
          </a:p>
          <a:p>
            <a:pPr lvl="0" fontAlgn="base"/>
            <a:r>
              <a:rPr lang="en-US" dirty="0"/>
              <a:t>Twitting tourists may not have been excluded</a:t>
            </a:r>
            <a:endParaRPr dirty="0"/>
          </a:p>
          <a:p>
            <a:pPr lvl="0" fontAlgn="base"/>
            <a:r>
              <a:rPr lang="en-US" dirty="0"/>
              <a:t>The number of tweets were used instead of twitter users</a:t>
            </a:r>
            <a:endParaRPr dirty="0"/>
          </a:p>
          <a:p>
            <a:pPr lvl="0" fontAlgn="base"/>
            <a:r>
              <a:rPr lang="en-US" dirty="0"/>
              <a:t>Geolocated tweets are only a small subset of the total amount of tweets and may also represent a particular user group, ready to share location information</a:t>
            </a:r>
            <a:endParaRPr dirty="0"/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E55E1A-EBA8-4BCF-A72B-70197C5817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5760" y="4772817"/>
            <a:ext cx="6531927" cy="2115664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idx="1"/>
          </p:nvPr>
        </p:nvSpPr>
        <p:spPr>
          <a:xfrm>
            <a:off x="1798320" y="1885285"/>
            <a:ext cx="9316719" cy="4164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base"/>
            <a:r>
              <a:rPr lang="en-US" sz="2200" dirty="0"/>
              <a:t>Although only about 2% of tweets contain location information, we can still get a relatively good sensing of the spatial patterns of social media when monitoring large events over an extended period of time</a:t>
            </a:r>
            <a:endParaRPr sz="2200" dirty="0"/>
          </a:p>
          <a:p>
            <a:pPr fontAlgn="base"/>
            <a:endParaRPr sz="2200" dirty="0"/>
          </a:p>
          <a:p>
            <a:pPr fontAlgn="base"/>
            <a:r>
              <a:rPr lang="en-US" sz="2200" dirty="0"/>
              <a:t>If used together with the traditional sources of information, a better sensing can be obtained on the threat of public disorder</a:t>
            </a:r>
            <a:endParaRPr sz="2200" dirty="0"/>
          </a:p>
          <a:p>
            <a:pPr fontAlgn="base"/>
            <a:endParaRPr sz="2200" dirty="0"/>
          </a:p>
          <a:p>
            <a:pPr fontAlgn="base"/>
            <a:r>
              <a:rPr lang="en-US" sz="2200" dirty="0"/>
              <a:t>This tool is scalable as it can be extended and customized for use by other industry players</a:t>
            </a:r>
            <a:endParaRPr sz="2200"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20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Future Enhancements</a:t>
            </a:r>
            <a:endParaRPr dirty="0"/>
          </a:p>
        </p:txBody>
      </p:sp>
      <p:sp>
        <p:nvSpPr>
          <p:cNvPr id="179" name="Google Shape;179;p24"/>
          <p:cNvSpPr txBox="1">
            <a:spLocks noGrp="1"/>
          </p:cNvSpPr>
          <p:nvPr>
            <p:ph idx="1"/>
          </p:nvPr>
        </p:nvSpPr>
        <p:spPr>
          <a:xfrm>
            <a:off x="2611808" y="226547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35000" indent="-457200">
              <a:spcBef>
                <a:spcPts val="0"/>
              </a:spcBef>
              <a:buSzPts val="2800"/>
            </a:pPr>
            <a:r>
              <a:rPr lang="en-US" sz="2400" dirty="0"/>
              <a:t>Collect the detailed text with the tweets that have location and do a word cloud to see what are the key concerns</a:t>
            </a:r>
          </a:p>
          <a:p>
            <a:pPr marL="635000" indent="-457200">
              <a:spcBef>
                <a:spcPts val="0"/>
              </a:spcBef>
              <a:buSzPts val="2800"/>
            </a:pPr>
            <a:endParaRPr lang="en-US" sz="2400" dirty="0"/>
          </a:p>
          <a:p>
            <a:pPr marL="635000" indent="-457200">
              <a:spcBef>
                <a:spcPts val="0"/>
              </a:spcBef>
              <a:buSzPts val="2800"/>
            </a:pPr>
            <a:r>
              <a:rPr lang="en-US" sz="2400" dirty="0"/>
              <a:t>Bring in other layers that will be relevant for the project like hospitals or other emergency or response services in the event that they are needed for a situation</a:t>
            </a:r>
            <a:endParaRPr sz="240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idx="1"/>
          </p:nvPr>
        </p:nvSpPr>
        <p:spPr>
          <a:xfrm>
            <a:off x="2438319" y="168635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base"/>
            <a:r>
              <a:rPr lang="en-US" sz="2400" dirty="0"/>
              <a:t>Twitter has become an outlet for many different types of breaking news</a:t>
            </a:r>
            <a:endParaRPr sz="2400" dirty="0"/>
          </a:p>
          <a:p>
            <a:pPr lvl="1" fontAlgn="base"/>
            <a:r>
              <a:rPr lang="en-US" sz="2000" dirty="0" err="1"/>
              <a:t>Eg.</a:t>
            </a:r>
            <a:r>
              <a:rPr lang="en-US" sz="2000" dirty="0"/>
              <a:t> political, environmental, public disorder or sports related</a:t>
            </a:r>
            <a:endParaRPr sz="2000" dirty="0"/>
          </a:p>
          <a:p>
            <a:pPr fontAlgn="base"/>
            <a:endParaRPr sz="2400" dirty="0"/>
          </a:p>
          <a:p>
            <a:pPr fontAlgn="base"/>
            <a:r>
              <a:rPr lang="en-US" sz="2400" dirty="0"/>
              <a:t>Twitter is increasingly being used for sharing views and sentiments about issues of concern to users</a:t>
            </a:r>
            <a:endParaRPr sz="2400" dirty="0"/>
          </a:p>
          <a:p>
            <a:pPr fontAlgn="base"/>
            <a:endParaRPr sz="2400" dirty="0"/>
          </a:p>
          <a:p>
            <a:pPr fontAlgn="base"/>
            <a:r>
              <a:rPr lang="en-US" sz="2400" dirty="0"/>
              <a:t>Hence, there is a large volume of information that is to be mined</a:t>
            </a:r>
            <a:endParaRPr sz="2400" dirty="0"/>
          </a:p>
          <a:p>
            <a:pPr fontAlgn="base"/>
            <a:endParaRPr sz="2400"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8645472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What is the problem we are trying to solve</a:t>
            </a:r>
            <a:br>
              <a:rPr lang="en-US" dirty="0"/>
            </a:br>
            <a:endParaRPr dirty="0"/>
          </a:p>
        </p:txBody>
      </p:sp>
      <p:sp>
        <p:nvSpPr>
          <p:cNvPr id="105" name="Google Shape;105;p16"/>
          <p:cNvSpPr txBox="1">
            <a:spLocks noGrp="1"/>
          </p:cNvSpPr>
          <p:nvPr>
            <p:ph idx="1"/>
          </p:nvPr>
        </p:nvSpPr>
        <p:spPr>
          <a:xfrm>
            <a:off x="2611808" y="1885285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fontAlgn="base">
              <a:spcBef>
                <a:spcPts val="0"/>
              </a:spcBef>
            </a:pPr>
            <a:r>
              <a:rPr lang="en-US" dirty="0"/>
              <a:t>We want to know if there are any negative sentiments that have the potential to incite social tensions and stir up public disorder or related incidents</a:t>
            </a:r>
            <a:endParaRPr dirty="0"/>
          </a:p>
          <a:p>
            <a:pPr lvl="1" fontAlgn="base">
              <a:spcBef>
                <a:spcPts val="500"/>
              </a:spcBef>
            </a:pPr>
            <a:r>
              <a:rPr lang="en-US" sz="2000" dirty="0"/>
              <a:t>Existing tools are available</a:t>
            </a:r>
            <a:endParaRPr sz="2000" dirty="0"/>
          </a:p>
          <a:p>
            <a:pPr lvl="0" fontAlgn="base">
              <a:spcBef>
                <a:spcPts val="1000"/>
              </a:spcBef>
            </a:pPr>
            <a:endParaRPr lang="en-US" dirty="0"/>
          </a:p>
          <a:p>
            <a:pPr lvl="0" fontAlgn="base">
              <a:spcBef>
                <a:spcPts val="1000"/>
              </a:spcBef>
            </a:pPr>
            <a:r>
              <a:rPr lang="en-US" dirty="0"/>
              <a:t>We want to know where the users are largely located based on their tweets</a:t>
            </a:r>
            <a:endParaRPr dirty="0"/>
          </a:p>
          <a:p>
            <a:pPr lvl="1" fontAlgn="base">
              <a:spcBef>
                <a:spcPts val="500"/>
              </a:spcBef>
            </a:pPr>
            <a:r>
              <a:rPr lang="en-US" sz="2000" dirty="0"/>
              <a:t>Our Tool</a:t>
            </a:r>
            <a:endParaRPr dirty="0"/>
          </a:p>
          <a:p>
            <a:pPr lvl="0" fontAlgn="base">
              <a:spcBef>
                <a:spcPts val="1000"/>
              </a:spcBef>
            </a:pPr>
            <a:endParaRPr lang="en-US" dirty="0"/>
          </a:p>
          <a:p>
            <a:pPr lvl="0" fontAlgn="base">
              <a:spcBef>
                <a:spcPts val="1000"/>
              </a:spcBef>
            </a:pPr>
            <a:r>
              <a:rPr lang="en-US" dirty="0"/>
              <a:t>We want to detect it early to prevent the situation from escalating</a:t>
            </a:r>
            <a:endParaRPr dirty="0"/>
          </a:p>
          <a:p>
            <a:pPr marL="494030" lvl="0" indent="-342900" fontAlgn="base">
              <a:spcBef>
                <a:spcPts val="1000"/>
              </a:spcBef>
            </a:pPr>
            <a:endParaRPr dirty="0"/>
          </a:p>
          <a:p>
            <a:pPr marL="929641" lvl="1" indent="-342900" fontAlgn="base">
              <a:spcBef>
                <a:spcPts val="500"/>
              </a:spcBef>
            </a:pPr>
            <a:endParaRPr sz="2000" dirty="0"/>
          </a:p>
          <a:p>
            <a:pPr lvl="0" fontAlgn="base">
              <a:spcBef>
                <a:spcPts val="1000"/>
              </a:spcBef>
            </a:pPr>
            <a:r>
              <a:rPr lang="en-US" dirty="0"/>
              <a:t>This information on hotspots will serve as an additional sensing tool for a more proactive response and engagement </a:t>
            </a:r>
            <a:endParaRPr dirty="0"/>
          </a:p>
          <a:p>
            <a:pPr marL="228600" lvl="0" indent="-7747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dirty="0"/>
          </a:p>
          <a:p>
            <a:pPr marL="228600" lvl="0" indent="-7747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dirty="0"/>
          </a:p>
          <a:p>
            <a:pPr marL="228600" lvl="0" indent="-7747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dirty="0"/>
          </a:p>
          <a:p>
            <a:pPr marL="228600" lvl="0" indent="-7747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dirty="0"/>
          </a:p>
          <a:p>
            <a:pPr marL="228600" lvl="0" indent="-7747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2652448" y="6556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Why are we doing this?</a:t>
            </a:r>
            <a:br>
              <a:rPr lang="en-US" dirty="0"/>
            </a:br>
            <a:r>
              <a:rPr lang="en-US" dirty="0"/>
              <a:t>Novelty/Significance</a:t>
            </a:r>
            <a:endParaRPr dirty="0"/>
          </a:p>
        </p:txBody>
      </p:sp>
      <p:sp>
        <p:nvSpPr>
          <p:cNvPr id="125" name="Google Shape;125;p19"/>
          <p:cNvSpPr txBox="1">
            <a:spLocks noGrp="1"/>
          </p:cNvSpPr>
          <p:nvPr>
            <p:ph idx="1"/>
          </p:nvPr>
        </p:nvSpPr>
        <p:spPr>
          <a:xfrm>
            <a:off x="1696720" y="1991361"/>
            <a:ext cx="9154160" cy="4302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fontAlgn="base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Social media like Twitter contain valuable data : text, time and user location</a:t>
            </a:r>
            <a:endParaRPr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lvl="0" fontAlgn="base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Text and time has been frequently used for the purpose of sentiment analysis and not user location</a:t>
            </a:r>
            <a:endParaRPr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lvl="0" fontAlgn="base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Location-based data has many uses for various industries and fields. </a:t>
            </a:r>
            <a:endParaRPr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800100" lvl="1" fontAlgn="base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Interest in specific issues, when clustered in certain locations, will serve as useful insights for a more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customised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targeted planning, policy, operations and marketing </a:t>
            </a:r>
            <a:endParaRPr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lvl="0" fontAlgn="base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Significant value is derived especially when the hotspot analysis is used by the public security industry</a:t>
            </a:r>
            <a:endParaRPr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800100" lvl="1" fontAlgn="base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potential disorder can be prevented if proactive actions are taken</a:t>
            </a:r>
            <a:endParaRPr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28600" lvl="0" indent="-7747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38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Little India Riot – Case Example</a:t>
            </a:r>
            <a:endParaRPr dirty="0"/>
          </a:p>
        </p:txBody>
      </p:sp>
      <p:pic>
        <p:nvPicPr>
          <p:cNvPr id="111" name="Google Shape;111;p17"/>
          <p:cNvPicPr preferRelativeResize="0">
            <a:picLocks noGrp="1"/>
          </p:cNvPicPr>
          <p:nvPr>
            <p:ph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1304119" y="1666240"/>
            <a:ext cx="3474138" cy="403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85069" y="5696903"/>
            <a:ext cx="3493188" cy="103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4962525" y="2143125"/>
            <a:ext cx="6010275" cy="353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fontAlgn="base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Assuming that the persons involved in the riot are twitter users and sentiments were already being shared prior to incident</a:t>
            </a:r>
            <a:endParaRPr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457200" marR="0" lvl="0" indent="-457200" fontAlgn="base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endParaRPr sz="2400" kern="1200" dirty="0">
              <a:solidFill>
                <a:schemeClr val="tx1"/>
              </a:solidFill>
              <a:latin typeface="+mn-lt"/>
              <a:ea typeface="+mn-ea"/>
              <a:cs typeface="+mn-cs"/>
              <a:sym typeface="Calibri"/>
            </a:endParaRPr>
          </a:p>
          <a:p>
            <a:pPr marL="457200" marR="0" lvl="0" indent="-457200" fontAlgn="base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If the sentiments and the location of these users were known earlier….could this incident have been prevented?</a:t>
            </a:r>
            <a:endParaRPr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A0AB6B3-31C1-4D50-88E6-3ACCD1967296}"/>
              </a:ext>
            </a:extLst>
          </p:cNvPr>
          <p:cNvSpPr txBox="1">
            <a:spLocks/>
          </p:cNvSpPr>
          <p:nvPr/>
        </p:nvSpPr>
        <p:spPr>
          <a:xfrm>
            <a:off x="2804848" y="3205478"/>
            <a:ext cx="5518066" cy="22685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/>
                <a:ea typeface="+mj-ea"/>
                <a:cs typeface="+mj-cs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500963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How are we going to solve it</a:t>
            </a:r>
            <a:br>
              <a:rPr lang="en-US"/>
            </a:br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idx="1"/>
          </p:nvPr>
        </p:nvSpPr>
        <p:spPr>
          <a:xfrm>
            <a:off x="1366520" y="1885285"/>
            <a:ext cx="9458960" cy="345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fontAlgn="base">
              <a:spcBef>
                <a:spcPts val="0"/>
              </a:spcBef>
            </a:pPr>
            <a:r>
              <a:rPr lang="en-US" dirty="0"/>
              <a:t>Geotagged data tell us where a person is when they publish the tweet</a:t>
            </a:r>
          </a:p>
          <a:p>
            <a:pPr lvl="0" fontAlgn="base">
              <a:spcBef>
                <a:spcPts val="0"/>
              </a:spcBef>
            </a:pPr>
            <a:endParaRPr dirty="0"/>
          </a:p>
          <a:p>
            <a:pPr lvl="0" fontAlgn="base">
              <a:spcBef>
                <a:spcPts val="1000"/>
              </a:spcBef>
            </a:pPr>
            <a:r>
              <a:rPr lang="en-US" dirty="0"/>
              <a:t>We will develop a tool that will mine a live stream of tweets containing specific terms and hashtags</a:t>
            </a:r>
            <a:endParaRPr dirty="0"/>
          </a:p>
          <a:p>
            <a:pPr lvl="0" fontAlgn="base">
              <a:spcBef>
                <a:spcPts val="1000"/>
              </a:spcBef>
            </a:pPr>
            <a:endParaRPr lang="en-US" dirty="0"/>
          </a:p>
          <a:p>
            <a:pPr lvl="0" fontAlgn="base">
              <a:spcBef>
                <a:spcPts val="1000"/>
              </a:spcBef>
            </a:pPr>
            <a:r>
              <a:rPr lang="en-US" dirty="0"/>
              <a:t>Tweets that contain geographic coordinates will be stored in a geodatabase for analysis</a:t>
            </a:r>
            <a:endParaRPr dirty="0"/>
          </a:p>
          <a:p>
            <a:pPr lvl="0" fontAlgn="base">
              <a:spcBef>
                <a:spcPts val="1000"/>
              </a:spcBef>
            </a:pPr>
            <a:endParaRPr lang="en-US" dirty="0"/>
          </a:p>
          <a:p>
            <a:pPr lvl="0" fontAlgn="base">
              <a:spcBef>
                <a:spcPts val="1000"/>
              </a:spcBef>
            </a:pPr>
            <a:r>
              <a:rPr lang="en-US" dirty="0"/>
              <a:t>The tool will also generate kernel density maps based on the geotagged tweets on the topics/issues of interest that we are interested in</a:t>
            </a:r>
            <a:endParaRPr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20"/>
          <p:cNvGrpSpPr/>
          <p:nvPr/>
        </p:nvGrpSpPr>
        <p:grpSpPr>
          <a:xfrm>
            <a:off x="1574330" y="5354931"/>
            <a:ext cx="8959865" cy="1251573"/>
            <a:chOff x="1593000" y="2322568"/>
            <a:chExt cx="5766050" cy="643482"/>
          </a:xfrm>
        </p:grpSpPr>
        <p:sp>
          <p:nvSpPr>
            <p:cNvPr id="132" name="Google Shape;132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5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609600" lvl="0" indent="-3746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100"/>
                <a:buFont typeface="Roboto"/>
                <a:buChar char="●"/>
              </a:pPr>
              <a:endParaRPr sz="11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8" name="Google Shape;138;p20"/>
          <p:cNvGrpSpPr/>
          <p:nvPr/>
        </p:nvGrpSpPr>
        <p:grpSpPr>
          <a:xfrm>
            <a:off x="1574330" y="4072618"/>
            <a:ext cx="8959865" cy="1251573"/>
            <a:chOff x="1593000" y="2322568"/>
            <a:chExt cx="5766050" cy="643482"/>
          </a:xfrm>
        </p:grpSpPr>
        <p:sp>
          <p:nvSpPr>
            <p:cNvPr id="140" name="Google Shape;140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Creating the kernel density map</a:t>
              </a:r>
              <a:endParaRPr sz="18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" name="Google Shape;143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5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609600" lvl="0" indent="-374650">
                <a:lnSpc>
                  <a:spcPct val="115000"/>
                </a:lnSpc>
                <a:buClr>
                  <a:srgbClr val="A72A1E"/>
                </a:buClr>
                <a:buSzPts val="1100"/>
                <a:buFont typeface="Roboto"/>
                <a:buChar char="●"/>
              </a:pPr>
              <a:endParaRPr lang="en-US" sz="11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6" name="Google Shape;146;p20"/>
          <p:cNvGrpSpPr/>
          <p:nvPr/>
        </p:nvGrpSpPr>
        <p:grpSpPr>
          <a:xfrm>
            <a:off x="1574330" y="2798423"/>
            <a:ext cx="8959865" cy="1251573"/>
            <a:chOff x="1593000" y="2322568"/>
            <a:chExt cx="5766050" cy="643482"/>
          </a:xfrm>
        </p:grpSpPr>
        <p:sp>
          <p:nvSpPr>
            <p:cNvPr id="148" name="Google Shape;148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228600" lvl="0" indent="-5080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180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Extracting tweet geographic coordinates with </a:t>
              </a:r>
              <a:r>
                <a:rPr lang="en-US" sz="1800" dirty="0" err="1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tweepy</a:t>
              </a:r>
              <a:endParaRPr sz="18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5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609600" lvl="0" indent="-3746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100"/>
                <a:buFont typeface="Roboto"/>
                <a:buChar char="●"/>
              </a:pPr>
              <a:endParaRPr sz="11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4" name="Google Shape;154;p20"/>
          <p:cNvSpPr txBox="1"/>
          <p:nvPr/>
        </p:nvSpPr>
        <p:spPr>
          <a:xfrm>
            <a:off x="1019570" y="1533809"/>
            <a:ext cx="10515600" cy="856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4488" fontAlgn="base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Use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tweepy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module and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arcpy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to mine and </a:t>
            </a:r>
            <a:r>
              <a:rPr lang="en-US" sz="23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analyse</a:t>
            </a:r>
            <a:r>
              <a:rPr lang="en-US" sz="23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Calibri"/>
              </a:rPr>
              <a:t> a live stream of tweets</a:t>
            </a:r>
            <a:endParaRPr sz="2300" kern="1200" dirty="0">
              <a:solidFill>
                <a:schemeClr val="tx1"/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55" name="Google Shape;155;p20"/>
          <p:cNvSpPr txBox="1">
            <a:spLocks noGrp="1"/>
          </p:cNvSpPr>
          <p:nvPr>
            <p:ph type="title"/>
          </p:nvPr>
        </p:nvSpPr>
        <p:spPr>
          <a:xfrm>
            <a:off x="1019570" y="1374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4400"/>
              <a:buFont typeface="Calibri"/>
            </a:pPr>
            <a:r>
              <a:rPr lang="en-US" dirty="0"/>
              <a:t>		</a:t>
            </a:r>
            <a:br>
              <a:rPr lang="en-US" dirty="0"/>
            </a:br>
            <a:r>
              <a:rPr lang="en-US" dirty="0"/>
              <a:t>		Methodology</a:t>
            </a:r>
            <a:endParaRPr dirty="0"/>
          </a:p>
        </p:txBody>
      </p:sp>
      <p:sp>
        <p:nvSpPr>
          <p:cNvPr id="156" name="Google Shape;156;p20"/>
          <p:cNvSpPr/>
          <p:nvPr/>
        </p:nvSpPr>
        <p:spPr>
          <a:xfrm>
            <a:off x="2784072" y="5490353"/>
            <a:ext cx="30156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Building a tool/model to automate linking incident and hotspot layers to respective response units</a:t>
            </a:r>
            <a:endParaRPr sz="18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" name="Google Shape;145;p20">
            <a:extLst>
              <a:ext uri="{FF2B5EF4-FFF2-40B4-BE49-F238E27FC236}">
                <a16:creationId xmlns:a16="http://schemas.microsoft.com/office/drawing/2014/main" id="{3E524E10-2DB6-480B-A8C5-CB5914D905E3}"/>
              </a:ext>
            </a:extLst>
          </p:cNvPr>
          <p:cNvSpPr/>
          <p:nvPr/>
        </p:nvSpPr>
        <p:spPr>
          <a:xfrm>
            <a:off x="5917247" y="5354931"/>
            <a:ext cx="4616948" cy="1249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234950" lvl="0">
              <a:lnSpc>
                <a:spcPct val="115000"/>
              </a:lnSpc>
              <a:buClr>
                <a:srgbClr val="A72A1E"/>
              </a:buClr>
              <a:buSzPts val="1100"/>
            </a:pPr>
            <a:endParaRPr lang="en-US" sz="1100" dirty="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3.xml><?xml version="1.0" encoding="utf-8"?>
<a:theme xmlns:a="http://schemas.openxmlformats.org/drawingml/2006/main" name="1_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ppt/theme/theme4.xml><?xml version="1.0" encoding="utf-8"?>
<a:theme xmlns:a="http://schemas.openxmlformats.org/drawingml/2006/main" name="2_Madison">
  <a:themeElements>
    <a:clrScheme name="Madison">
      <a:dk1>
        <a:sysClr val="windowText" lastClr="000000"/>
      </a:dk1>
      <a:lt1>
        <a:sysClr val="window" lastClr="FFFFFF"/>
      </a:lt1>
      <a:dk2>
        <a:srgbClr val="2D251F"/>
      </a:dk2>
      <a:lt2>
        <a:srgbClr val="FAE9C5"/>
      </a:lt2>
      <a:accent1>
        <a:srgbClr val="ED3846"/>
      </a:accent1>
      <a:accent2>
        <a:srgbClr val="F87184"/>
      </a:accent2>
      <a:accent3>
        <a:srgbClr val="EC9DA9"/>
      </a:accent3>
      <a:accent4>
        <a:srgbClr val="ECC190"/>
      </a:accent4>
      <a:accent5>
        <a:srgbClr val="FFB268"/>
      </a:accent5>
      <a:accent6>
        <a:srgbClr val="F98657"/>
      </a:accent6>
      <a:hlink>
        <a:srgbClr val="B97669"/>
      </a:hlink>
      <a:folHlink>
        <a:srgbClr val="9E94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BCCF8060-3FCB-4641-B728-8A589529B13F}"/>
    </a:ext>
  </a:extLst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1F2D29"/>
    </a:dk2>
    <a:lt2>
      <a:srgbClr val="C5FAEB"/>
    </a:lt2>
    <a:accent1>
      <a:srgbClr val="A1D68B"/>
    </a:accent1>
    <a:accent2>
      <a:srgbClr val="5EC795"/>
    </a:accent2>
    <a:accent3>
      <a:srgbClr val="4DADCF"/>
    </a:accent3>
    <a:accent4>
      <a:srgbClr val="CDB756"/>
    </a:accent4>
    <a:accent5>
      <a:srgbClr val="E29C36"/>
    </a:accent5>
    <a:accent6>
      <a:srgbClr val="8EC0C1"/>
    </a:accent6>
    <a:hlink>
      <a:srgbClr val="6D9D9B"/>
    </a:hlink>
    <a:folHlink>
      <a:srgbClr val="6D8583"/>
    </a:folHlink>
  </a:clrScheme>
</a:themeOverride>
</file>

<file path=ppt/theme/themeOverride10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2D251F"/>
    </a:dk2>
    <a:lt2>
      <a:srgbClr val="FAE9C5"/>
    </a:lt2>
    <a:accent1>
      <a:srgbClr val="ED3846"/>
    </a:accent1>
    <a:accent2>
      <a:srgbClr val="F87184"/>
    </a:accent2>
    <a:accent3>
      <a:srgbClr val="EC9DA9"/>
    </a:accent3>
    <a:accent4>
      <a:srgbClr val="ECC190"/>
    </a:accent4>
    <a:accent5>
      <a:srgbClr val="FFB268"/>
    </a:accent5>
    <a:accent6>
      <a:srgbClr val="F98657"/>
    </a:accent6>
    <a:hlink>
      <a:srgbClr val="B97669"/>
    </a:hlink>
    <a:folHlink>
      <a:srgbClr val="9E9483"/>
    </a:folHlink>
  </a:clrScheme>
</a:themeOverride>
</file>

<file path=ppt/theme/themeOverride2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1F2D29"/>
    </a:dk2>
    <a:lt2>
      <a:srgbClr val="C5FAEB"/>
    </a:lt2>
    <a:accent1>
      <a:srgbClr val="A1D68B"/>
    </a:accent1>
    <a:accent2>
      <a:srgbClr val="5EC795"/>
    </a:accent2>
    <a:accent3>
      <a:srgbClr val="4DADCF"/>
    </a:accent3>
    <a:accent4>
      <a:srgbClr val="CDB756"/>
    </a:accent4>
    <a:accent5>
      <a:srgbClr val="E29C36"/>
    </a:accent5>
    <a:accent6>
      <a:srgbClr val="8EC0C1"/>
    </a:accent6>
    <a:hlink>
      <a:srgbClr val="6D9D9B"/>
    </a:hlink>
    <a:folHlink>
      <a:srgbClr val="6D8583"/>
    </a:folHlink>
  </a:clrScheme>
</a:themeOverride>
</file>

<file path=ppt/theme/themeOverride3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1F2D29"/>
    </a:dk2>
    <a:lt2>
      <a:srgbClr val="C5FAEB"/>
    </a:lt2>
    <a:accent1>
      <a:srgbClr val="A1D68B"/>
    </a:accent1>
    <a:accent2>
      <a:srgbClr val="5EC795"/>
    </a:accent2>
    <a:accent3>
      <a:srgbClr val="4DADCF"/>
    </a:accent3>
    <a:accent4>
      <a:srgbClr val="CDB756"/>
    </a:accent4>
    <a:accent5>
      <a:srgbClr val="E29C36"/>
    </a:accent5>
    <a:accent6>
      <a:srgbClr val="8EC0C1"/>
    </a:accent6>
    <a:hlink>
      <a:srgbClr val="6D9D9B"/>
    </a:hlink>
    <a:folHlink>
      <a:srgbClr val="6D8583"/>
    </a:folHlink>
  </a:clrScheme>
</a:themeOverride>
</file>

<file path=ppt/theme/themeOverride4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1F2D29"/>
    </a:dk2>
    <a:lt2>
      <a:srgbClr val="C5FAEB"/>
    </a:lt2>
    <a:accent1>
      <a:srgbClr val="A1D68B"/>
    </a:accent1>
    <a:accent2>
      <a:srgbClr val="5EC795"/>
    </a:accent2>
    <a:accent3>
      <a:srgbClr val="4DADCF"/>
    </a:accent3>
    <a:accent4>
      <a:srgbClr val="CDB756"/>
    </a:accent4>
    <a:accent5>
      <a:srgbClr val="E29C36"/>
    </a:accent5>
    <a:accent6>
      <a:srgbClr val="8EC0C1"/>
    </a:accent6>
    <a:hlink>
      <a:srgbClr val="6D9D9B"/>
    </a:hlink>
    <a:folHlink>
      <a:srgbClr val="6D8583"/>
    </a:folHlink>
  </a:clrScheme>
</a:themeOverride>
</file>

<file path=ppt/theme/themeOverride5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1F2D29"/>
    </a:dk2>
    <a:lt2>
      <a:srgbClr val="C5FAEB"/>
    </a:lt2>
    <a:accent1>
      <a:srgbClr val="A1D68B"/>
    </a:accent1>
    <a:accent2>
      <a:srgbClr val="5EC795"/>
    </a:accent2>
    <a:accent3>
      <a:srgbClr val="4DADCF"/>
    </a:accent3>
    <a:accent4>
      <a:srgbClr val="CDB756"/>
    </a:accent4>
    <a:accent5>
      <a:srgbClr val="E29C36"/>
    </a:accent5>
    <a:accent6>
      <a:srgbClr val="8EC0C1"/>
    </a:accent6>
    <a:hlink>
      <a:srgbClr val="6D9D9B"/>
    </a:hlink>
    <a:folHlink>
      <a:srgbClr val="6D8583"/>
    </a:folHlink>
  </a:clrScheme>
</a:themeOverride>
</file>

<file path=ppt/theme/themeOverride6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1F282E"/>
    </a:dk2>
    <a:lt2>
      <a:srgbClr val="C2F5FC"/>
    </a:lt2>
    <a:accent1>
      <a:srgbClr val="4091F3"/>
    </a:accent1>
    <a:accent2>
      <a:srgbClr val="8BBCF1"/>
    </a:accent2>
    <a:accent3>
      <a:srgbClr val="CB6A6A"/>
    </a:accent3>
    <a:accent4>
      <a:srgbClr val="C567AF"/>
    </a:accent4>
    <a:accent5>
      <a:srgbClr val="A684F9"/>
    </a:accent5>
    <a:accent6>
      <a:srgbClr val="A9ACEE"/>
    </a:accent6>
    <a:hlink>
      <a:srgbClr val="6D9CC5"/>
    </a:hlink>
    <a:folHlink>
      <a:srgbClr val="6D82A0"/>
    </a:folHlink>
  </a:clrScheme>
</a:themeOverride>
</file>

<file path=ppt/theme/themeOverride7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1F282E"/>
    </a:dk2>
    <a:lt2>
      <a:srgbClr val="C2F5FC"/>
    </a:lt2>
    <a:accent1>
      <a:srgbClr val="4091F3"/>
    </a:accent1>
    <a:accent2>
      <a:srgbClr val="8BBCF1"/>
    </a:accent2>
    <a:accent3>
      <a:srgbClr val="CB6A6A"/>
    </a:accent3>
    <a:accent4>
      <a:srgbClr val="C567AF"/>
    </a:accent4>
    <a:accent5>
      <a:srgbClr val="A684F9"/>
    </a:accent5>
    <a:accent6>
      <a:srgbClr val="A9ACEE"/>
    </a:accent6>
    <a:hlink>
      <a:srgbClr val="6D9CC5"/>
    </a:hlink>
    <a:folHlink>
      <a:srgbClr val="6D82A0"/>
    </a:folHlink>
  </a:clrScheme>
</a:themeOverride>
</file>

<file path=ppt/theme/themeOverride8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2D251F"/>
    </a:dk2>
    <a:lt2>
      <a:srgbClr val="FAE9C5"/>
    </a:lt2>
    <a:accent1>
      <a:srgbClr val="ED3846"/>
    </a:accent1>
    <a:accent2>
      <a:srgbClr val="F87184"/>
    </a:accent2>
    <a:accent3>
      <a:srgbClr val="EC9DA9"/>
    </a:accent3>
    <a:accent4>
      <a:srgbClr val="ECC190"/>
    </a:accent4>
    <a:accent5>
      <a:srgbClr val="FFB268"/>
    </a:accent5>
    <a:accent6>
      <a:srgbClr val="F98657"/>
    </a:accent6>
    <a:hlink>
      <a:srgbClr val="B97669"/>
    </a:hlink>
    <a:folHlink>
      <a:srgbClr val="9E9483"/>
    </a:folHlink>
  </a:clrScheme>
</a:themeOverride>
</file>

<file path=ppt/theme/themeOverride9.xml><?xml version="1.0" encoding="utf-8"?>
<a:themeOverride xmlns:a="http://schemas.openxmlformats.org/drawingml/2006/main">
  <a:clrScheme name="Madison">
    <a:dk1>
      <a:sysClr val="windowText" lastClr="000000"/>
    </a:dk1>
    <a:lt1>
      <a:sysClr val="window" lastClr="FFFFFF"/>
    </a:lt1>
    <a:dk2>
      <a:srgbClr val="2D251F"/>
    </a:dk2>
    <a:lt2>
      <a:srgbClr val="FAE9C5"/>
    </a:lt2>
    <a:accent1>
      <a:srgbClr val="ED3846"/>
    </a:accent1>
    <a:accent2>
      <a:srgbClr val="F87184"/>
    </a:accent2>
    <a:accent3>
      <a:srgbClr val="EC9DA9"/>
    </a:accent3>
    <a:accent4>
      <a:srgbClr val="ECC190"/>
    </a:accent4>
    <a:accent5>
      <a:srgbClr val="FFB268"/>
    </a:accent5>
    <a:accent6>
      <a:srgbClr val="F98657"/>
    </a:accent6>
    <a:hlink>
      <a:srgbClr val="B97669"/>
    </a:hlink>
    <a:folHlink>
      <a:srgbClr val="9E948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937</Words>
  <Application>Microsoft Office PowerPoint</Application>
  <PresentationFormat>Widescreen</PresentationFormat>
  <Paragraphs>118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22</vt:i4>
      </vt:variant>
    </vt:vector>
  </HeadingPairs>
  <TitlesOfParts>
    <vt:vector size="35" baseType="lpstr">
      <vt:lpstr>Calibri</vt:lpstr>
      <vt:lpstr>Wingdings 3</vt:lpstr>
      <vt:lpstr>Roboto</vt:lpstr>
      <vt:lpstr>Roboto Thin</vt:lpstr>
      <vt:lpstr>MS Shell Dlg 2</vt:lpstr>
      <vt:lpstr>Arial</vt:lpstr>
      <vt:lpstr>Arial Black</vt:lpstr>
      <vt:lpstr>Wingdings</vt:lpstr>
      <vt:lpstr>Roboto Medium</vt:lpstr>
      <vt:lpstr>Office Theme</vt:lpstr>
      <vt:lpstr>Madison</vt:lpstr>
      <vt:lpstr>1_Madison</vt:lpstr>
      <vt:lpstr>2_Madison</vt:lpstr>
      <vt:lpstr>PowerPoint Presentation</vt:lpstr>
      <vt:lpstr>SCOPE</vt:lpstr>
      <vt:lpstr>INTRODUCTION</vt:lpstr>
      <vt:lpstr>What is the problem we are trying to solve </vt:lpstr>
      <vt:lpstr>Why are we doing this? Novelty/Significance</vt:lpstr>
      <vt:lpstr>Little India Riot – Case Example</vt:lpstr>
      <vt:lpstr>PowerPoint Presentation</vt:lpstr>
      <vt:lpstr>How are we going to solve it </vt:lpstr>
      <vt:lpstr>     Methodology</vt:lpstr>
      <vt:lpstr>     Methodology</vt:lpstr>
      <vt:lpstr>     Methodology</vt:lpstr>
      <vt:lpstr>PowerPoint Presentation</vt:lpstr>
      <vt:lpstr>     Methodology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Limitations</vt:lpstr>
      <vt:lpstr>Conclusion</vt:lpstr>
      <vt:lpstr>Future Enhancements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林一帆</dc:creator>
  <cp:lastModifiedBy>林 一帆</cp:lastModifiedBy>
  <cp:revision>42</cp:revision>
  <dcterms:modified xsi:type="dcterms:W3CDTF">2021-01-05T16:53:46Z</dcterms:modified>
</cp:coreProperties>
</file>